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6" r:id="rId17"/>
    <p:sldId id="277" r:id="rId18"/>
    <p:sldId id="282" r:id="rId19"/>
    <p:sldId id="278" r:id="rId20"/>
    <p:sldId id="283" r:id="rId21"/>
    <p:sldId id="279" r:id="rId22"/>
    <p:sldId id="280" r:id="rId23"/>
    <p:sldId id="284" r:id="rId24"/>
    <p:sldId id="281" r:id="rId25"/>
    <p:sldId id="271" r:id="rId26"/>
    <p:sldId id="272" r:id="rId27"/>
    <p:sldId id="275" r:id="rId28"/>
    <p:sldId id="273" r:id="rId29"/>
    <p:sldId id="274"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10" autoAdjust="0"/>
    <p:restoredTop sz="94746" autoAdjust="0"/>
  </p:normalViewPr>
  <p:slideViewPr>
    <p:cSldViewPr>
      <p:cViewPr varScale="1">
        <p:scale>
          <a:sx n="86" d="100"/>
          <a:sy n="86" d="100"/>
        </p:scale>
        <p:origin x="-992"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tableStyles" Target="tableStyles.xml"/><Relationship Id="rId31" Type="http://schemas.openxmlformats.org/officeDocument/2006/relationships/printerSettings" Target="printerSettings/printerSettings1.bin"/><Relationship Id="rId34" Type="http://schemas.openxmlformats.org/officeDocument/2006/relationships/theme" Target="theme/theme1.xml"/><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2D6B0BB2-90C1-414A-8293-E24FA20C72FB}" type="datetimeFigureOut">
              <a:rPr lang="en-US" smtClean="0"/>
              <a:pPr/>
              <a:t>6/17/11</a:t>
            </a:fld>
            <a:endParaRPr lang="en-US"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E744837A-98F6-4F2C-8B46-EF66E18A9E0A}"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6B0BB2-90C1-414A-8293-E24FA20C72FB}" type="datetimeFigureOut">
              <a:rPr lang="en-US" smtClean="0"/>
              <a:pPr/>
              <a:t>6/17/11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744837A-98F6-4F2C-8B46-EF66E18A9E0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6B0BB2-90C1-414A-8293-E24FA20C72FB}" type="datetimeFigureOut">
              <a:rPr lang="en-US" smtClean="0"/>
              <a:pPr/>
              <a:t>6/17/11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744837A-98F6-4F2C-8B46-EF66E18A9E0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2D6B0BB2-90C1-414A-8293-E24FA20C72FB}" type="datetimeFigureOut">
              <a:rPr lang="en-US" smtClean="0"/>
              <a:pPr/>
              <a:t>6/17/11</a:t>
            </a:fld>
            <a:endParaRPr lang="en-US" dirty="0"/>
          </a:p>
        </p:txBody>
      </p:sp>
      <p:sp>
        <p:nvSpPr>
          <p:cNvPr id="9" name="Slide Number Placeholder 8"/>
          <p:cNvSpPr>
            <a:spLocks noGrp="1"/>
          </p:cNvSpPr>
          <p:nvPr>
            <p:ph type="sldNum" sz="quarter" idx="15"/>
          </p:nvPr>
        </p:nvSpPr>
        <p:spPr/>
        <p:txBody>
          <a:bodyPr rtlCol="0"/>
          <a:lstStyle/>
          <a:p>
            <a:fld id="{E744837A-98F6-4F2C-8B46-EF66E18A9E0A}" type="slidenum">
              <a:rPr lang="en-US" smtClean="0"/>
              <a:pPr/>
              <a:t>‹#›</a:t>
            </a:fld>
            <a:endParaRPr lang="en-US" dirty="0"/>
          </a:p>
        </p:txBody>
      </p:sp>
      <p:sp>
        <p:nvSpPr>
          <p:cNvPr id="10" name="Footer Placeholder 9"/>
          <p:cNvSpPr>
            <a:spLocks noGrp="1"/>
          </p:cNvSpPr>
          <p:nvPr>
            <p:ph type="ftr" sz="quarter" idx="16"/>
          </p:nvPr>
        </p:nvSpPr>
        <p:spPr/>
        <p:txBody>
          <a:bodyPr rtlCol="0"/>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2D6B0BB2-90C1-414A-8293-E24FA20C72FB}" type="datetimeFigureOut">
              <a:rPr lang="en-US" smtClean="0"/>
              <a:pPr/>
              <a:t>6/17/11</a:t>
            </a:fld>
            <a:endParaRPr lang="en-US"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Slide Number Placeholder 5"/>
          <p:cNvSpPr>
            <a:spLocks noGrp="1"/>
          </p:cNvSpPr>
          <p:nvPr>
            <p:ph type="sldNum" sz="quarter" idx="12"/>
          </p:nvPr>
        </p:nvSpPr>
        <p:spPr bwMode="auto">
          <a:xfrm>
            <a:off x="1340616" y="4928702"/>
            <a:ext cx="609600" cy="517524"/>
          </a:xfrm>
        </p:spPr>
        <p:txBody>
          <a:bodyPr/>
          <a:lstStyle/>
          <a:p>
            <a:fld id="{E744837A-98F6-4F2C-8B46-EF66E18A9E0A}"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D6B0BB2-90C1-414A-8293-E24FA20C72FB}" type="datetimeFigureOut">
              <a:rPr lang="en-US" smtClean="0"/>
              <a:pPr/>
              <a:t>6/17/11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744837A-98F6-4F2C-8B46-EF66E18A9E0A}" type="slidenum">
              <a:rPr lang="en-US" smtClean="0"/>
              <a:pPr/>
              <a:t>‹#›</a:t>
            </a:fld>
            <a:endParaRPr lang="en-US"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2D6B0BB2-90C1-414A-8293-E24FA20C72FB}" type="datetimeFigureOut">
              <a:rPr lang="en-US" smtClean="0"/>
              <a:pPr/>
              <a:t>6/17/11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744837A-98F6-4F2C-8B46-EF66E18A9E0A}" type="slidenum">
              <a:rPr lang="en-US" smtClean="0"/>
              <a:pPr/>
              <a:t>‹#›</a:t>
            </a:fld>
            <a:endParaRPr lang="en-US"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2D6B0BB2-90C1-414A-8293-E24FA20C72FB}" type="datetimeFigureOut">
              <a:rPr lang="en-US" smtClean="0"/>
              <a:pPr/>
              <a:t>6/17/11</a:t>
            </a:fld>
            <a:endParaRPr lang="en-US" dirty="0"/>
          </a:p>
        </p:txBody>
      </p:sp>
      <p:sp>
        <p:nvSpPr>
          <p:cNvPr id="7" name="Slide Number Placeholder 6"/>
          <p:cNvSpPr>
            <a:spLocks noGrp="1"/>
          </p:cNvSpPr>
          <p:nvPr>
            <p:ph type="sldNum" sz="quarter" idx="11"/>
          </p:nvPr>
        </p:nvSpPr>
        <p:spPr/>
        <p:txBody>
          <a:bodyPr rtlCol="0"/>
          <a:lstStyle/>
          <a:p>
            <a:fld id="{E744837A-98F6-4F2C-8B46-EF66E18A9E0A}" type="slidenum">
              <a:rPr lang="en-US" smtClean="0"/>
              <a:pPr/>
              <a:t>‹#›</a:t>
            </a:fld>
            <a:endParaRPr lang="en-US" dirty="0"/>
          </a:p>
        </p:txBody>
      </p:sp>
      <p:sp>
        <p:nvSpPr>
          <p:cNvPr id="8" name="Footer Placeholder 7"/>
          <p:cNvSpPr>
            <a:spLocks noGrp="1"/>
          </p:cNvSpPr>
          <p:nvPr>
            <p:ph type="ftr" sz="quarter" idx="12"/>
          </p:nvPr>
        </p:nvSpPr>
        <p:spPr/>
        <p:txBody>
          <a:bodyPr rtlCol="0"/>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6B0BB2-90C1-414A-8293-E24FA20C72FB}" type="datetimeFigureOut">
              <a:rPr lang="en-US" smtClean="0"/>
              <a:pPr/>
              <a:t>6/17/11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744837A-98F6-4F2C-8B46-EF66E18A9E0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2D6B0BB2-90C1-414A-8293-E24FA20C72FB}" type="datetimeFigureOut">
              <a:rPr lang="en-US" smtClean="0"/>
              <a:pPr/>
              <a:t>6/17/11</a:t>
            </a:fld>
            <a:endParaRPr lang="en-US" dirty="0"/>
          </a:p>
        </p:txBody>
      </p:sp>
      <p:sp>
        <p:nvSpPr>
          <p:cNvPr id="22" name="Slide Number Placeholder 21"/>
          <p:cNvSpPr>
            <a:spLocks noGrp="1"/>
          </p:cNvSpPr>
          <p:nvPr>
            <p:ph type="sldNum" sz="quarter" idx="15"/>
          </p:nvPr>
        </p:nvSpPr>
        <p:spPr/>
        <p:txBody>
          <a:bodyPr rtlCol="0"/>
          <a:lstStyle/>
          <a:p>
            <a:fld id="{E744837A-98F6-4F2C-8B46-EF66E18A9E0A}" type="slidenum">
              <a:rPr lang="en-US" smtClean="0"/>
              <a:pPr/>
              <a:t>‹#›</a:t>
            </a:fld>
            <a:endParaRPr lang="en-US" dirty="0"/>
          </a:p>
        </p:txBody>
      </p:sp>
      <p:sp>
        <p:nvSpPr>
          <p:cNvPr id="23" name="Footer Placeholder 22"/>
          <p:cNvSpPr>
            <a:spLocks noGrp="1"/>
          </p:cNvSpPr>
          <p:nvPr>
            <p:ph type="ftr" sz="quarter" idx="16"/>
          </p:nvPr>
        </p:nvSpPr>
        <p:spPr/>
        <p:txBody>
          <a:bodyPr rtlCol="0"/>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2D6B0BB2-90C1-414A-8293-E24FA20C72FB}" type="datetimeFigureOut">
              <a:rPr lang="en-US" smtClean="0"/>
              <a:pPr/>
              <a:t>6/17/11</a:t>
            </a:fld>
            <a:endParaRPr lang="en-US" dirty="0"/>
          </a:p>
        </p:txBody>
      </p:sp>
      <p:sp>
        <p:nvSpPr>
          <p:cNvPr id="18" name="Slide Number Placeholder 17"/>
          <p:cNvSpPr>
            <a:spLocks noGrp="1"/>
          </p:cNvSpPr>
          <p:nvPr>
            <p:ph type="sldNum" sz="quarter" idx="11"/>
          </p:nvPr>
        </p:nvSpPr>
        <p:spPr/>
        <p:txBody>
          <a:bodyPr rtlCol="0"/>
          <a:lstStyle/>
          <a:p>
            <a:fld id="{E744837A-98F6-4F2C-8B46-EF66E18A9E0A}" type="slidenum">
              <a:rPr lang="en-US" smtClean="0"/>
              <a:pPr/>
              <a:t>‹#›</a:t>
            </a:fld>
            <a:endParaRPr lang="en-US" dirty="0"/>
          </a:p>
        </p:txBody>
      </p:sp>
      <p:sp>
        <p:nvSpPr>
          <p:cNvPr id="21" name="Footer Placeholder 20"/>
          <p:cNvSpPr>
            <a:spLocks noGrp="1"/>
          </p:cNvSpPr>
          <p:nvPr>
            <p:ph type="ftr" sz="quarter" idx="12"/>
          </p:nvPr>
        </p:nvSpPr>
        <p:spPr/>
        <p:txBody>
          <a:bodyPr rtlCol="0"/>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2D6B0BB2-90C1-414A-8293-E24FA20C72FB}" type="datetimeFigureOut">
              <a:rPr lang="en-US" smtClean="0"/>
              <a:pPr/>
              <a:t>6/17/11</a:t>
            </a:fld>
            <a:endParaRPr lang="en-US"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E744837A-98F6-4F2C-8B46-EF66E18A9E0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4" Type="http://schemas.openxmlformats.org/officeDocument/2006/relationships/hyperlink" Target="http://www2.ed.gov/teachers/dev/" TargetMode="External"/><Relationship Id="rId1" Type="http://schemas.openxmlformats.org/officeDocument/2006/relationships/slideLayout" Target="../slideLayouts/slideLayout2.xml"/><Relationship Id="rId2" Type="http://schemas.openxmlformats.org/officeDocument/2006/relationships/hyperlink" Target="http://ascd.org/" TargetMode="External"/><Relationship Id="rId3" Type="http://schemas.openxmlformats.org/officeDocument/2006/relationships/hyperlink" Target="http://www.learner.org/" TargetMode="External"/><Relationship Id="rId5" Type="http://schemas.openxmlformats.org/officeDocument/2006/relationships/hyperlink" Target="http://www.loc.gov/teachers/professionaldevelopment/" TargetMode="External"/></Relationships>
</file>

<file path=ppt/slides/_rels/slide26.xml.rels><?xml version="1.0" encoding="UTF-8" standalone="yes"?>
<Relationships xmlns="http://schemas.openxmlformats.org/package/2006/relationships"><Relationship Id="rId4" Type="http://schemas.openxmlformats.org/officeDocument/2006/relationships/hyperlink" Target="http://www.atiseminar.org/staffdevelopmenttopics" TargetMode="External"/><Relationship Id="rId1" Type="http://schemas.openxmlformats.org/officeDocument/2006/relationships/slideLayout" Target="../slideLayouts/slideLayout2.xml"/><Relationship Id="rId2" Type="http://schemas.openxmlformats.org/officeDocument/2006/relationships/hyperlink" Target="http://www.pbs.org/teacherline/" TargetMode="External"/><Relationship Id="rId3" Type="http://schemas.openxmlformats.org/officeDocument/2006/relationships/hyperlink" Target="http://www.360-edu.com/professional_development.php" TargetMode="External"/><Relationship Id="rId5" Type="http://schemas.openxmlformats.org/officeDocument/2006/relationships/hyperlink" Target="http://www.sde.com/" TargetMode="External"/></Relationships>
</file>

<file path=ppt/slides/_rels/slide27.xml.rels><?xml version="1.0" encoding="UTF-8" standalone="yes"?>
<Relationships xmlns="http://schemas.openxmlformats.org/package/2006/relationships"><Relationship Id="rId2" Type="http://schemas.openxmlformats.org/officeDocument/2006/relationships/hyperlink" Target="http://careerendresources.wikispaces.com/" TargetMode="External"/><Relationship Id="rId3" Type="http://schemas.openxmlformats.org/officeDocument/2006/relationships/image" Target="../media/image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chronicle.com/weekly/v47/i27/27b01401.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533400"/>
            <a:ext cx="6172200" cy="1676400"/>
          </a:xfrm>
        </p:spPr>
        <p:txBody>
          <a:bodyPr/>
          <a:lstStyle/>
          <a:p>
            <a:r>
              <a:rPr lang="en-US" dirty="0" smtClean="0"/>
              <a:t>FACULTY  WORK-LIFE  RESOURCES  PROJECT</a:t>
            </a:r>
            <a:br>
              <a:rPr lang="en-US" dirty="0" smtClean="0"/>
            </a:br>
            <a:r>
              <a:rPr lang="en-US" dirty="0" smtClean="0"/>
              <a:t>CAREER  END </a:t>
            </a:r>
            <a:endParaRPr lang="en-US" dirty="0"/>
          </a:p>
        </p:txBody>
      </p:sp>
      <p:sp>
        <p:nvSpPr>
          <p:cNvPr id="3" name="Subtitle 2"/>
          <p:cNvSpPr>
            <a:spLocks noGrp="1"/>
          </p:cNvSpPr>
          <p:nvPr>
            <p:ph type="subTitle" idx="1"/>
          </p:nvPr>
        </p:nvSpPr>
        <p:spPr/>
        <p:txBody>
          <a:bodyPr>
            <a:normAutofit/>
          </a:bodyPr>
          <a:lstStyle/>
          <a:p>
            <a:r>
              <a:rPr lang="en-US" sz="2400" dirty="0" smtClean="0"/>
              <a:t>Candice Kilbride &amp; Joan Valentin</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Compton  continued</a:t>
            </a:r>
            <a:endParaRPr lang="en-US" dirty="0"/>
          </a:p>
        </p:txBody>
      </p:sp>
      <p:sp>
        <p:nvSpPr>
          <p:cNvPr id="3" name="Content Placeholder 2"/>
          <p:cNvSpPr>
            <a:spLocks noGrp="1"/>
          </p:cNvSpPr>
          <p:nvPr>
            <p:ph sz="quarter" idx="1"/>
          </p:nvPr>
        </p:nvSpPr>
        <p:spPr/>
        <p:txBody>
          <a:bodyPr/>
          <a:lstStyle/>
          <a:p>
            <a:r>
              <a:rPr lang="en-US" dirty="0" smtClean="0"/>
              <a:t>If professional development would have to be one size fits all, there are a few common interests between the career stages:</a:t>
            </a:r>
          </a:p>
          <a:p>
            <a:pPr>
              <a:buFont typeface="Arial" pitchFamily="34" charset="0"/>
              <a:buChar char="•"/>
            </a:pPr>
            <a:r>
              <a:rPr lang="en-US" dirty="0" smtClean="0"/>
              <a:t>Having opportunities to connect with other teachers.</a:t>
            </a:r>
          </a:p>
          <a:p>
            <a:pPr>
              <a:buFont typeface="Arial" pitchFamily="34" charset="0"/>
              <a:buChar char="•"/>
            </a:pPr>
            <a:r>
              <a:rPr lang="en-US" dirty="0" smtClean="0"/>
              <a:t>Crafting new methods of instruction.</a:t>
            </a:r>
          </a:p>
          <a:p>
            <a:pPr>
              <a:buFont typeface="Arial" pitchFamily="34" charset="0"/>
              <a:buChar char="•"/>
            </a:pPr>
            <a:r>
              <a:rPr lang="en-US" dirty="0" smtClean="0"/>
              <a:t>Receiving support for reflection about the results of the work they do in their classroom.</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research</a:t>
            </a:r>
            <a:br>
              <a:rPr lang="en-US" dirty="0" smtClean="0"/>
            </a:br>
            <a:r>
              <a:rPr lang="en-US" dirty="0" smtClean="0"/>
              <a:t>additional  articles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Burden (1982)</a:t>
            </a:r>
          </a:p>
          <a:p>
            <a:pPr>
              <a:buFont typeface="Arial" pitchFamily="34" charset="0"/>
              <a:buChar char="•"/>
            </a:pPr>
            <a:r>
              <a:rPr lang="en-US" dirty="0" smtClean="0"/>
              <a:t>These teachers continually try additional techniques to increase their competencies, to passively accept change, and to keep teaching </a:t>
            </a:r>
            <a:r>
              <a:rPr lang="en-US" dirty="0" smtClean="0"/>
              <a:t>interestingly.  </a:t>
            </a:r>
            <a:r>
              <a:rPr lang="en-US" dirty="0" smtClean="0"/>
              <a:t>They may need to switch grades, schools, or classrooms to prevent boredom.</a:t>
            </a:r>
          </a:p>
          <a:p>
            <a:pPr>
              <a:buFont typeface="Arial" pitchFamily="34" charset="0"/>
              <a:buChar char="•"/>
            </a:pPr>
            <a:r>
              <a:rPr lang="en-US" dirty="0" smtClean="0"/>
              <a:t>They are concerned about the tension resulting from teaching.  They try to separate their work and personal life.  They may need to find ways in their personal life to release the tension in their teaching life.</a:t>
            </a:r>
          </a:p>
          <a:p>
            <a:pPr>
              <a:buFont typeface="Arial" pitchFamily="34" charset="0"/>
              <a:buChar char="•"/>
            </a:pPr>
            <a:r>
              <a:rPr lang="en-US" dirty="0" smtClean="0"/>
              <a:t>They could become involved in more out of classroom activities in their school.</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Burden  continued</a:t>
            </a:r>
            <a:endParaRPr lang="en-US" dirty="0"/>
          </a:p>
        </p:txBody>
      </p:sp>
      <p:sp>
        <p:nvSpPr>
          <p:cNvPr id="3" name="Content Placeholder 2"/>
          <p:cNvSpPr>
            <a:spLocks noGrp="1"/>
          </p:cNvSpPr>
          <p:nvPr>
            <p:ph sz="quarter" idx="1"/>
          </p:nvPr>
        </p:nvSpPr>
        <p:spPr/>
        <p:txBody>
          <a:bodyPr/>
          <a:lstStyle/>
          <a:p>
            <a:pPr>
              <a:buFont typeface="Arial" pitchFamily="34" charset="0"/>
              <a:buChar char="•"/>
            </a:pPr>
            <a:r>
              <a:rPr lang="en-US" dirty="0" smtClean="0"/>
              <a:t>A non-directive supervisory approach is appropriate for these professionals.  </a:t>
            </a:r>
          </a:p>
          <a:p>
            <a:pPr>
              <a:buFont typeface="Arial" pitchFamily="34" charset="0"/>
              <a:buChar char="•"/>
            </a:pPr>
            <a:r>
              <a:rPr lang="en-US" dirty="0" smtClean="0"/>
              <a:t>They need someone who will encourage them, clarify, present, and help problem solve.</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research</a:t>
            </a:r>
            <a:br>
              <a:rPr lang="en-US" dirty="0" smtClean="0"/>
            </a:br>
            <a:r>
              <a:rPr lang="en-US" dirty="0" smtClean="0"/>
              <a:t>additional  articles</a:t>
            </a:r>
            <a:endParaRPr lang="en-US" dirty="0"/>
          </a:p>
        </p:txBody>
      </p:sp>
      <p:sp>
        <p:nvSpPr>
          <p:cNvPr id="3" name="Content Placeholder 2"/>
          <p:cNvSpPr>
            <a:spLocks noGrp="1"/>
          </p:cNvSpPr>
          <p:nvPr>
            <p:ph sz="quarter" idx="1"/>
          </p:nvPr>
        </p:nvSpPr>
        <p:spPr/>
        <p:txBody>
          <a:bodyPr/>
          <a:lstStyle/>
          <a:p>
            <a:r>
              <a:rPr lang="en-US" dirty="0" smtClean="0"/>
              <a:t>Bland &amp; Bergquist (1997)</a:t>
            </a:r>
          </a:p>
          <a:p>
            <a:pPr>
              <a:buNone/>
            </a:pPr>
            <a:r>
              <a:rPr lang="en-US" dirty="0" smtClean="0"/>
              <a:t>On average, research productivity drops with age.  However, what is produced is comparable to that of younger colleagues.  This may be caused by increased responsibilities or a shift in focus on high quality rather than quantity.</a:t>
            </a:r>
          </a:p>
          <a:p>
            <a:pPr>
              <a:buNone/>
            </a:pPr>
            <a:r>
              <a:rPr lang="en-US" dirty="0" smtClean="0"/>
              <a:t>Some of these faculty members may feel stuck, but the majority do not.</a:t>
            </a:r>
          </a:p>
          <a:p>
            <a:pPr>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Bland &amp; bergquist  continued</a:t>
            </a:r>
            <a:endParaRPr lang="en-US" dirty="0"/>
          </a:p>
        </p:txBody>
      </p:sp>
      <p:sp>
        <p:nvSpPr>
          <p:cNvPr id="3" name="Content Placeholder 2"/>
          <p:cNvSpPr>
            <a:spLocks noGrp="1"/>
          </p:cNvSpPr>
          <p:nvPr>
            <p:ph sz="quarter" idx="1"/>
          </p:nvPr>
        </p:nvSpPr>
        <p:spPr/>
        <p:txBody>
          <a:bodyPr/>
          <a:lstStyle/>
          <a:p>
            <a:r>
              <a:rPr lang="en-US" dirty="0" smtClean="0"/>
              <a:t>These senior members:</a:t>
            </a:r>
          </a:p>
          <a:p>
            <a:pPr>
              <a:buFont typeface="Arial" pitchFamily="34" charset="0"/>
              <a:buChar char="•"/>
            </a:pPr>
            <a:r>
              <a:rPr lang="en-US" dirty="0" smtClean="0"/>
              <a:t>Are confident in their teaching and research.</a:t>
            </a:r>
          </a:p>
          <a:p>
            <a:pPr>
              <a:buFont typeface="Arial" pitchFamily="34" charset="0"/>
              <a:buChar char="•"/>
            </a:pPr>
            <a:r>
              <a:rPr lang="en-US" dirty="0" smtClean="0"/>
              <a:t>Have a deep sense of commitment to the institution.</a:t>
            </a:r>
          </a:p>
          <a:p>
            <a:pPr>
              <a:buFont typeface="Arial" pitchFamily="34" charset="0"/>
              <a:buChar char="•"/>
            </a:pPr>
            <a:r>
              <a:rPr lang="en-US" dirty="0" smtClean="0"/>
              <a:t>Have a network of professional colleagues.</a:t>
            </a:r>
          </a:p>
          <a:p>
            <a:pPr>
              <a:buFont typeface="Arial" pitchFamily="34" charset="0"/>
              <a:buChar char="•"/>
            </a:pPr>
            <a:r>
              <a:rPr lang="en-US" dirty="0" smtClean="0"/>
              <a:t>Can manage multiple, simultaneous projects.</a:t>
            </a:r>
          </a:p>
          <a:p>
            <a:pPr>
              <a:buFont typeface="Arial" pitchFamily="34" charset="0"/>
              <a:buChar char="•"/>
            </a:pPr>
            <a:r>
              <a:rPr lang="en-US" dirty="0" smtClean="0"/>
              <a:t>Value alternative viewpoints and collaboration</a:t>
            </a:r>
          </a:p>
          <a:p>
            <a:pPr>
              <a:buFont typeface="Arial" pitchFamily="34" charset="0"/>
              <a:buChar char="•"/>
            </a:pPr>
            <a:r>
              <a:rPr lang="en-US" dirty="0" smtClean="0"/>
              <a:t>Wish to teach and support the next generation.</a:t>
            </a:r>
          </a:p>
          <a:p>
            <a:pPr>
              <a:buFont typeface="Arial" pitchFamily="34" charset="0"/>
              <a:buChar char="•"/>
            </a:pPr>
            <a:r>
              <a:rPr lang="en-US" dirty="0" smtClean="0"/>
              <a:t>Desire expanded and diversified roles in their institutions.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Bland &amp; bergquist  continued</a:t>
            </a:r>
            <a:endParaRPr lang="en-US" dirty="0"/>
          </a:p>
        </p:txBody>
      </p:sp>
      <p:sp>
        <p:nvSpPr>
          <p:cNvPr id="3" name="Content Placeholder 2"/>
          <p:cNvSpPr>
            <a:spLocks noGrp="1"/>
          </p:cNvSpPr>
          <p:nvPr>
            <p:ph sz="quarter" idx="1"/>
          </p:nvPr>
        </p:nvSpPr>
        <p:spPr/>
        <p:txBody>
          <a:bodyPr/>
          <a:lstStyle/>
          <a:p>
            <a:r>
              <a:rPr lang="en-US" dirty="0" smtClean="0"/>
              <a:t>What these senior members want from us:</a:t>
            </a:r>
          </a:p>
          <a:p>
            <a:pPr>
              <a:buFont typeface="Arial" pitchFamily="34" charset="0"/>
              <a:buChar char="•"/>
            </a:pPr>
            <a:r>
              <a:rPr lang="en-US" dirty="0" smtClean="0"/>
              <a:t>Opportunities to grow.</a:t>
            </a:r>
          </a:p>
          <a:p>
            <a:pPr>
              <a:buFont typeface="Arial" pitchFamily="34" charset="0"/>
              <a:buChar char="•"/>
            </a:pPr>
            <a:r>
              <a:rPr lang="en-US" dirty="0" smtClean="0"/>
              <a:t>To be appreciated by the institution’s leaders.</a:t>
            </a:r>
          </a:p>
          <a:p>
            <a:pPr>
              <a:buFont typeface="Arial" pitchFamily="34" charset="0"/>
              <a:buChar char="•"/>
            </a:pPr>
            <a:r>
              <a:rPr lang="en-US" dirty="0" smtClean="0"/>
              <a:t>Collegiality</a:t>
            </a:r>
          </a:p>
          <a:p>
            <a:pPr>
              <a:buFont typeface="Arial" pitchFamily="34" charset="0"/>
              <a:buChar char="•"/>
            </a:pPr>
            <a:r>
              <a:rPr lang="en-US" dirty="0" smtClean="0"/>
              <a:t>A commitment on the part of the school’s leaders to academic values and the mission of the school.</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Interviews:</a:t>
            </a:r>
            <a:br>
              <a:rPr lang="en-US" dirty="0" smtClean="0"/>
            </a:br>
            <a:r>
              <a:rPr lang="en-US" dirty="0" smtClean="0"/>
              <a:t>background</a:t>
            </a:r>
            <a:endParaRPr lang="en-US" dirty="0"/>
          </a:p>
        </p:txBody>
      </p:sp>
      <p:sp>
        <p:nvSpPr>
          <p:cNvPr id="3" name="Content Placeholder 2"/>
          <p:cNvSpPr>
            <a:spLocks noGrp="1"/>
          </p:cNvSpPr>
          <p:nvPr>
            <p:ph sz="quarter" idx="1"/>
          </p:nvPr>
        </p:nvSpPr>
        <p:spPr/>
        <p:txBody>
          <a:bodyPr/>
          <a:lstStyle/>
          <a:p>
            <a:r>
              <a:rPr lang="en-US" dirty="0" smtClean="0"/>
              <a:t>Ten secondary </a:t>
            </a:r>
            <a:r>
              <a:rPr lang="en-US" dirty="0" smtClean="0"/>
              <a:t>t</a:t>
            </a:r>
            <a:r>
              <a:rPr lang="en-US" dirty="0" smtClean="0"/>
              <a:t>eachers</a:t>
            </a:r>
          </a:p>
          <a:p>
            <a:r>
              <a:rPr lang="en-US" dirty="0" smtClean="0"/>
              <a:t>One secretary</a:t>
            </a:r>
          </a:p>
          <a:p>
            <a:r>
              <a:rPr lang="en-US" dirty="0" smtClean="0"/>
              <a:t>One librarian</a:t>
            </a:r>
          </a:p>
          <a:p>
            <a:r>
              <a:rPr lang="en-US" dirty="0" smtClean="0"/>
              <a:t>Ten or less years away from retirement</a:t>
            </a:r>
          </a:p>
          <a:p>
            <a:r>
              <a:rPr lang="en-US" dirty="0" smtClean="0"/>
              <a:t>Nine women and three men</a:t>
            </a:r>
          </a:p>
          <a:p>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your definition of professional development?</a:t>
            </a:r>
            <a:endParaRPr lang="en-US" dirty="0"/>
          </a:p>
        </p:txBody>
      </p:sp>
      <p:sp>
        <p:nvSpPr>
          <p:cNvPr id="3" name="Content Placeholder 2"/>
          <p:cNvSpPr>
            <a:spLocks noGrp="1"/>
          </p:cNvSpPr>
          <p:nvPr>
            <p:ph sz="quarter" idx="1"/>
          </p:nvPr>
        </p:nvSpPr>
        <p:spPr/>
        <p:txBody>
          <a:bodyPr/>
          <a:lstStyle/>
          <a:p>
            <a:r>
              <a:rPr lang="en-US" dirty="0" smtClean="0"/>
              <a:t>“The skills or knowledge that you attain for both personal development and career advancement.”</a:t>
            </a:r>
          </a:p>
          <a:p>
            <a:endParaRPr lang="en-US" dirty="0" smtClean="0"/>
          </a:p>
          <a:p>
            <a:r>
              <a:rPr lang="en-US" dirty="0" smtClean="0"/>
              <a:t>“PD should provide the  classroom teacher with training and/or instruction in current educational theory and program development. The teacher should be able to apply learning and have an opportunity to exchange ideas.”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your definition of professional development?</a:t>
            </a:r>
            <a:endParaRPr lang="en-US" dirty="0"/>
          </a:p>
        </p:txBody>
      </p:sp>
      <p:sp>
        <p:nvSpPr>
          <p:cNvPr id="3" name="Content Placeholder 2"/>
          <p:cNvSpPr>
            <a:spLocks noGrp="1"/>
          </p:cNvSpPr>
          <p:nvPr>
            <p:ph sz="quarter" idx="1"/>
          </p:nvPr>
        </p:nvSpPr>
        <p:spPr/>
        <p:txBody>
          <a:bodyPr/>
          <a:lstStyle/>
          <a:p>
            <a:r>
              <a:rPr lang="en-US" dirty="0" smtClean="0"/>
              <a:t>“Pursuing activities to learn about your curriculum, teaching strategies, students, or technology that improves that classroom experience and student achievement.”</a:t>
            </a:r>
          </a:p>
          <a:p>
            <a:endParaRPr lang="en-US" dirty="0" smtClean="0"/>
          </a:p>
          <a:p>
            <a:r>
              <a:rPr lang="en-US" dirty="0" smtClean="0"/>
              <a:t>PD should allow you to build capacity that you would use in your regular instruction and give you time to build skills that you normally don’t have time to build.”</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 your career, what has changed about professional development?</a:t>
            </a:r>
            <a:endParaRPr lang="en-US" dirty="0"/>
          </a:p>
        </p:txBody>
      </p:sp>
      <p:sp>
        <p:nvSpPr>
          <p:cNvPr id="3" name="Content Placeholder 2"/>
          <p:cNvSpPr>
            <a:spLocks noGrp="1"/>
          </p:cNvSpPr>
          <p:nvPr>
            <p:ph sz="quarter" idx="1"/>
          </p:nvPr>
        </p:nvSpPr>
        <p:spPr/>
        <p:txBody>
          <a:bodyPr/>
          <a:lstStyle/>
          <a:p>
            <a:r>
              <a:rPr lang="en-US" dirty="0" smtClean="0"/>
              <a:t>“There is a lot more technology training.”</a:t>
            </a:r>
          </a:p>
          <a:p>
            <a:endParaRPr lang="en-US" dirty="0" smtClean="0"/>
          </a:p>
          <a:p>
            <a:r>
              <a:rPr lang="en-US" dirty="0" smtClean="0"/>
              <a:t>“Now, it is required.” (Two Interviewees)</a:t>
            </a:r>
          </a:p>
          <a:p>
            <a:endParaRPr lang="en-US" dirty="0" smtClean="0"/>
          </a:p>
          <a:p>
            <a:r>
              <a:rPr lang="en-US" dirty="0" smtClean="0"/>
              <a:t>“PD seems geared to technology. They train us and then change the system the next year. There is never enough time to follow through.”</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Research</a:t>
            </a:r>
            <a:br>
              <a:rPr lang="en-US" dirty="0" smtClean="0"/>
            </a:br>
            <a:r>
              <a:rPr lang="en-US" dirty="0" smtClean="0"/>
              <a:t>From Our Class Readings:</a:t>
            </a:r>
            <a:endParaRPr lang="en-US" dirty="0"/>
          </a:p>
        </p:txBody>
      </p:sp>
      <p:sp>
        <p:nvSpPr>
          <p:cNvPr id="3" name="Content Placeholder 2"/>
          <p:cNvSpPr>
            <a:spLocks noGrp="1"/>
          </p:cNvSpPr>
          <p:nvPr>
            <p:ph sz="quarter" idx="1"/>
          </p:nvPr>
        </p:nvSpPr>
        <p:spPr/>
        <p:txBody>
          <a:bodyPr/>
          <a:lstStyle/>
          <a:p>
            <a:r>
              <a:rPr lang="en-US" dirty="0" smtClean="0"/>
              <a:t>Steffy &amp; Wolfe (2001)</a:t>
            </a:r>
          </a:p>
          <a:p>
            <a:pPr>
              <a:buNone/>
            </a:pPr>
            <a:r>
              <a:rPr lang="en-US" dirty="0" smtClean="0"/>
              <a:t>The critical factor that allows educators to proceed through the career life cycle is the reflection-renewal-growth cycle.  </a:t>
            </a:r>
          </a:p>
          <a:p>
            <a:pPr>
              <a:buNone/>
            </a:pPr>
            <a:r>
              <a:rPr lang="en-US" dirty="0" smtClean="0"/>
              <a:t>At this stage, educators should be on study teams,</a:t>
            </a:r>
            <a:r>
              <a:rPr lang="en-US" dirty="0" smtClean="0"/>
              <a:t> should participate </a:t>
            </a:r>
            <a:r>
              <a:rPr lang="en-US" dirty="0" smtClean="0"/>
              <a:t>in peer coaching, </a:t>
            </a:r>
            <a:r>
              <a:rPr lang="en-US" dirty="0" smtClean="0"/>
              <a:t>and should attend </a:t>
            </a:r>
            <a:r>
              <a:rPr lang="en-US" dirty="0" smtClean="0"/>
              <a:t>professional development seminars in order to continuously examine their teaching assumptions and classroom practices. </a:t>
            </a:r>
          </a:p>
          <a:p>
            <a:pPr>
              <a:buNone/>
            </a:pPr>
            <a:r>
              <a:rPr lang="en-US" dirty="0" smtClean="0"/>
              <a:t>Serving as a coach or mentor is another way to reflect.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 your career, what has changed about professional development?</a:t>
            </a:r>
            <a:endParaRPr lang="en-US" dirty="0"/>
          </a:p>
        </p:txBody>
      </p:sp>
      <p:sp>
        <p:nvSpPr>
          <p:cNvPr id="3" name="Content Placeholder 2"/>
          <p:cNvSpPr>
            <a:spLocks noGrp="1"/>
          </p:cNvSpPr>
          <p:nvPr>
            <p:ph sz="quarter" idx="1"/>
          </p:nvPr>
        </p:nvSpPr>
        <p:spPr/>
        <p:txBody>
          <a:bodyPr/>
          <a:lstStyle/>
          <a:p>
            <a:r>
              <a:rPr lang="en-US" dirty="0" smtClean="0"/>
              <a:t>“It </a:t>
            </a:r>
            <a:r>
              <a:rPr lang="en-US" dirty="0" smtClean="0"/>
              <a:t>has moved from one presenter for all to more choices with smaller groups.”</a:t>
            </a:r>
            <a:endParaRPr lang="en-US" dirty="0" smtClean="0"/>
          </a:p>
          <a:p>
            <a:endParaRPr lang="en-US" dirty="0" smtClean="0"/>
          </a:p>
          <a:p>
            <a:r>
              <a:rPr lang="en-US" dirty="0" smtClean="0"/>
              <a:t>“PD </a:t>
            </a:r>
            <a:r>
              <a:rPr lang="en-US" dirty="0" smtClean="0"/>
              <a:t>has become more focused on doing, brainstorming, participating, and interacting.”</a:t>
            </a:r>
            <a:endParaRPr lang="en-US" dirty="0" smtClean="0"/>
          </a:p>
          <a:p>
            <a:endParaRPr lang="en-US" dirty="0" smtClean="0"/>
          </a:p>
          <a:p>
            <a:r>
              <a:rPr lang="en-US" dirty="0" smtClean="0"/>
              <a:t>“</a:t>
            </a:r>
            <a:r>
              <a:rPr lang="en-US" dirty="0" smtClean="0"/>
              <a:t>I have more freedom of choices, and PD has become more collegial.”</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Over your career, what has stayed the same about professional development?</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“Attendance is taken, and it is frequently a day for people to call in sick or to use a personal day.”</a:t>
            </a:r>
          </a:p>
          <a:p>
            <a:endParaRPr lang="en-US" dirty="0" smtClean="0"/>
          </a:p>
          <a:p>
            <a:r>
              <a:rPr lang="en-US" dirty="0" smtClean="0"/>
              <a:t>“It is still a change for improvement. I still feel that what I could do is better than what I am currently doing.”</a:t>
            </a:r>
          </a:p>
          <a:p>
            <a:endParaRPr lang="en-US" dirty="0" smtClean="0"/>
          </a:p>
          <a:p>
            <a:r>
              <a:rPr lang="en-US" dirty="0" smtClean="0"/>
              <a:t>“Some of it is excellent, and some of it is very very bad.”</a:t>
            </a:r>
          </a:p>
          <a:p>
            <a:endParaRPr lang="en-US" dirty="0" smtClean="0"/>
          </a:p>
          <a:p>
            <a:r>
              <a:rPr lang="en-US" dirty="0" smtClean="0"/>
              <a:t>“Despite improvements, I still often feel that it is something imposed on teachers by those who are out of touch with classroom realities.”</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If you were in charge of professional development in your district, how would you like to see it organized or offered?</a:t>
            </a:r>
            <a:endParaRPr lang="en-US" dirty="0"/>
          </a:p>
        </p:txBody>
      </p:sp>
      <p:sp>
        <p:nvSpPr>
          <p:cNvPr id="3" name="Content Placeholder 2"/>
          <p:cNvSpPr>
            <a:spLocks noGrp="1"/>
          </p:cNvSpPr>
          <p:nvPr>
            <p:ph sz="quarter" idx="1"/>
          </p:nvPr>
        </p:nvSpPr>
        <p:spPr/>
        <p:txBody>
          <a:bodyPr/>
          <a:lstStyle/>
          <a:p>
            <a:r>
              <a:rPr lang="en-US" dirty="0" smtClean="0"/>
              <a:t>“ I would like some of the larger topics to be presented over two or three consecutive days because we need continuity to sustains enthusiasm and planning.”</a:t>
            </a:r>
          </a:p>
          <a:p>
            <a:endParaRPr lang="en-US" dirty="0" smtClean="0"/>
          </a:p>
          <a:p>
            <a:r>
              <a:rPr lang="en-US" dirty="0" smtClean="0"/>
              <a:t>“There needs to be more time for collaboration.”</a:t>
            </a:r>
          </a:p>
          <a:p>
            <a:endParaRPr lang="en-US" dirty="0" smtClean="0"/>
          </a:p>
          <a:p>
            <a:r>
              <a:rPr lang="en-US" dirty="0" smtClean="0"/>
              <a:t>“There should be more specific job related categories such as relationships at work, technology awareness, and time management.”</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If you were in charge of professional development in your district, how would you like to see it organized or offered?</a:t>
            </a:r>
            <a:endParaRPr lang="en-US" dirty="0"/>
          </a:p>
        </p:txBody>
      </p:sp>
      <p:sp>
        <p:nvSpPr>
          <p:cNvPr id="3" name="Content Placeholder 2"/>
          <p:cNvSpPr>
            <a:spLocks noGrp="1"/>
          </p:cNvSpPr>
          <p:nvPr>
            <p:ph sz="quarter" idx="1"/>
          </p:nvPr>
        </p:nvSpPr>
        <p:spPr/>
        <p:txBody>
          <a:bodyPr/>
          <a:lstStyle/>
          <a:p>
            <a:r>
              <a:rPr lang="en-US" dirty="0" smtClean="0"/>
              <a:t>“It should be more about learning experiences not just topics related to our discipline.”</a:t>
            </a:r>
          </a:p>
          <a:p>
            <a:endParaRPr lang="en-US" dirty="0" smtClean="0"/>
          </a:p>
          <a:p>
            <a:r>
              <a:rPr lang="en-US" dirty="0" smtClean="0"/>
              <a:t>“ I would make sure that there is more time for reflection, follow through, and evaluation.”</a:t>
            </a:r>
          </a:p>
          <a:p>
            <a:endParaRPr lang="en-US" dirty="0" smtClean="0"/>
          </a:p>
          <a:p>
            <a:r>
              <a:rPr lang="en-US" dirty="0" smtClean="0"/>
              <a:t>“There should be a cohort model where people with similar interests can meet and share ideas.”</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themes</a:t>
            </a:r>
            <a:endParaRPr lang="en-US" dirty="0"/>
          </a:p>
        </p:txBody>
      </p:sp>
      <p:sp>
        <p:nvSpPr>
          <p:cNvPr id="3" name="Content Placeholder 2"/>
          <p:cNvSpPr>
            <a:spLocks noGrp="1"/>
          </p:cNvSpPr>
          <p:nvPr>
            <p:ph sz="quarter" idx="1"/>
          </p:nvPr>
        </p:nvSpPr>
        <p:spPr/>
        <p:txBody>
          <a:bodyPr>
            <a:normAutofit/>
          </a:bodyPr>
          <a:lstStyle/>
          <a:p>
            <a:r>
              <a:rPr lang="en-US" dirty="0" smtClean="0"/>
              <a:t>Non-linear</a:t>
            </a:r>
          </a:p>
          <a:p>
            <a:r>
              <a:rPr lang="en-US" dirty="0" smtClean="0"/>
              <a:t>Overlap with other career stages</a:t>
            </a:r>
          </a:p>
          <a:p>
            <a:r>
              <a:rPr lang="en-US" dirty="0" smtClean="0"/>
              <a:t>New</a:t>
            </a:r>
            <a:r>
              <a:rPr lang="en-US" dirty="0" smtClean="0"/>
              <a:t> teaching </a:t>
            </a:r>
            <a:r>
              <a:rPr lang="en-US" dirty="0" smtClean="0"/>
              <a:t>m</a:t>
            </a:r>
            <a:r>
              <a:rPr lang="en-US" dirty="0" smtClean="0"/>
              <a:t>ethods</a:t>
            </a:r>
          </a:p>
          <a:p>
            <a:r>
              <a:rPr lang="en-US" dirty="0" smtClean="0"/>
              <a:t>Technology</a:t>
            </a:r>
            <a:r>
              <a:rPr lang="en-US" dirty="0" smtClean="0"/>
              <a:t> training</a:t>
            </a:r>
          </a:p>
          <a:p>
            <a:r>
              <a:rPr lang="en-US" dirty="0" smtClean="0"/>
              <a:t>Collaboration</a:t>
            </a:r>
          </a:p>
          <a:p>
            <a:r>
              <a:rPr lang="en-US" dirty="0" smtClean="0"/>
              <a:t>Reflection</a:t>
            </a:r>
          </a:p>
          <a:p>
            <a:r>
              <a:rPr lang="en-US" dirty="0" smtClean="0"/>
              <a:t>Continuity</a:t>
            </a:r>
          </a:p>
          <a:p>
            <a:r>
              <a:rPr lang="en-US" dirty="0" smtClean="0"/>
              <a:t>Freedom of choice </a:t>
            </a:r>
          </a:p>
          <a:p>
            <a:r>
              <a:rPr lang="en-US" dirty="0" smtClean="0"/>
              <a:t>Feedback</a:t>
            </a:r>
          </a:p>
          <a:p>
            <a:r>
              <a:rPr lang="en-US" dirty="0" smtClean="0"/>
              <a:t>Recognition</a:t>
            </a:r>
          </a:p>
        </p:txBody>
      </p:sp>
      <p:pic>
        <p:nvPicPr>
          <p:cNvPr id="4" name="Picture 3" descr="Cartoon team with jigsaw pieces.jpg"/>
          <p:cNvPicPr>
            <a:picLocks noChangeAspect="1"/>
          </p:cNvPicPr>
          <p:nvPr/>
        </p:nvPicPr>
        <p:blipFill>
          <a:blip r:embed="rId2"/>
          <a:stretch>
            <a:fillRect/>
          </a:stretch>
        </p:blipFill>
        <p:spPr>
          <a:xfrm>
            <a:off x="4191000" y="2590800"/>
            <a:ext cx="3657600" cy="381000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Websites</a:t>
            </a:r>
            <a:r>
              <a:rPr lang="en-US" dirty="0" smtClean="0"/>
              <a:t> for </a:t>
            </a:r>
            <a:r>
              <a:rPr lang="en-US" dirty="0" smtClean="0"/>
              <a:t>the professional developer</a:t>
            </a:r>
            <a:endParaRPr lang="en-US" dirty="0"/>
          </a:p>
        </p:txBody>
      </p:sp>
      <p:sp>
        <p:nvSpPr>
          <p:cNvPr id="3" name="Content Placeholder 2"/>
          <p:cNvSpPr>
            <a:spLocks noGrp="1"/>
          </p:cNvSpPr>
          <p:nvPr>
            <p:ph sz="quarter" idx="1"/>
          </p:nvPr>
        </p:nvSpPr>
        <p:spPr/>
        <p:txBody>
          <a:bodyPr>
            <a:normAutofit fontScale="92500"/>
          </a:bodyPr>
          <a:lstStyle/>
          <a:p>
            <a:pPr>
              <a:buFont typeface="Courier New" pitchFamily="49" charset="0"/>
              <a:buChar char="o"/>
            </a:pPr>
            <a:r>
              <a:rPr lang="en-US" dirty="0" smtClean="0"/>
              <a:t>ASCD has numerous information about many topics from which to pull for the individual or district.</a:t>
            </a:r>
          </a:p>
          <a:p>
            <a:pPr>
              <a:buNone/>
            </a:pPr>
            <a:r>
              <a:rPr lang="en-US" dirty="0" smtClean="0"/>
              <a:t>	</a:t>
            </a:r>
            <a:r>
              <a:rPr lang="en-US" dirty="0" smtClean="0">
                <a:hlinkClick r:id="rId2"/>
              </a:rPr>
              <a:t>http://ascd.org/</a:t>
            </a:r>
            <a:r>
              <a:rPr lang="en-US" dirty="0" smtClean="0"/>
              <a:t>.</a:t>
            </a:r>
          </a:p>
          <a:p>
            <a:pPr>
              <a:buFont typeface="Courier New" pitchFamily="49" charset="0"/>
              <a:buChar char="o"/>
            </a:pPr>
            <a:r>
              <a:rPr lang="en-US" dirty="0" smtClean="0"/>
              <a:t>The Annenberg Learner has programs to offer for the individual or district.</a:t>
            </a:r>
          </a:p>
          <a:p>
            <a:pPr>
              <a:buNone/>
            </a:pPr>
            <a:r>
              <a:rPr lang="en-US" dirty="0" smtClean="0">
                <a:hlinkClick r:id="rId3"/>
              </a:rPr>
              <a:t>	http://www.learner.org</a:t>
            </a:r>
            <a:r>
              <a:rPr lang="en-US" dirty="0" smtClean="0"/>
              <a:t>.</a:t>
            </a:r>
          </a:p>
          <a:p>
            <a:pPr>
              <a:buFont typeface="Courier New" pitchFamily="49" charset="0"/>
              <a:buChar char="o"/>
            </a:pPr>
            <a:r>
              <a:rPr lang="en-US" dirty="0" smtClean="0"/>
              <a:t>The U.S. Department of Education has programs for the individual or district.</a:t>
            </a:r>
          </a:p>
          <a:p>
            <a:pPr>
              <a:buNone/>
            </a:pPr>
            <a:r>
              <a:rPr lang="en-US" dirty="0" smtClean="0"/>
              <a:t>	</a:t>
            </a:r>
            <a:r>
              <a:rPr lang="en-US" dirty="0" smtClean="0">
                <a:hlinkClick r:id="rId4"/>
              </a:rPr>
              <a:t>http://www2.ed.gov/teachers/dev/</a:t>
            </a:r>
            <a:r>
              <a:rPr lang="en-US" dirty="0" smtClean="0"/>
              <a:t>.</a:t>
            </a:r>
          </a:p>
          <a:p>
            <a:pPr>
              <a:buFont typeface="Courier New" pitchFamily="49" charset="0"/>
              <a:buChar char="o"/>
            </a:pPr>
            <a:r>
              <a:rPr lang="en-US" dirty="0" smtClean="0"/>
              <a:t>The Library of Congress offers programs for individuals and districts.</a:t>
            </a:r>
          </a:p>
          <a:p>
            <a:pPr>
              <a:buNone/>
            </a:pPr>
            <a:r>
              <a:rPr lang="en-US" dirty="0" smtClean="0"/>
              <a:t>	</a:t>
            </a:r>
            <a:r>
              <a:rPr lang="en-US" dirty="0" smtClean="0">
                <a:hlinkClick r:id="rId5"/>
              </a:rPr>
              <a:t>http://www.loc.gov/teachers/professionaldevelopment/</a:t>
            </a:r>
            <a:endParaRPr lang="en-US" dirty="0" smtClean="0"/>
          </a:p>
          <a:p>
            <a:pPr>
              <a:buNone/>
            </a:pPr>
            <a:endParaRPr lang="en-US" dirty="0" smtClean="0"/>
          </a:p>
          <a:p>
            <a:pPr>
              <a:buFont typeface="Courier New" pitchFamily="49" charset="0"/>
              <a:buChar char="o"/>
            </a:pP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Websites </a:t>
            </a:r>
            <a:r>
              <a:rPr lang="en-US" dirty="0" smtClean="0"/>
              <a:t>for professional developers to offer to their teachers</a:t>
            </a:r>
            <a:endParaRPr lang="en-US" dirty="0"/>
          </a:p>
        </p:txBody>
      </p:sp>
      <p:sp>
        <p:nvSpPr>
          <p:cNvPr id="3" name="Content Placeholder 2"/>
          <p:cNvSpPr>
            <a:spLocks noGrp="1"/>
          </p:cNvSpPr>
          <p:nvPr>
            <p:ph sz="quarter" idx="1"/>
          </p:nvPr>
        </p:nvSpPr>
        <p:spPr/>
        <p:txBody>
          <a:bodyPr>
            <a:normAutofit lnSpcReduction="10000"/>
          </a:bodyPr>
          <a:lstStyle/>
          <a:p>
            <a:pPr>
              <a:buFont typeface="Courier New" pitchFamily="49" charset="0"/>
              <a:buChar char="o"/>
            </a:pPr>
            <a:r>
              <a:rPr lang="en-US" dirty="0" smtClean="0"/>
              <a:t>The PBS Teacher Line</a:t>
            </a:r>
          </a:p>
          <a:p>
            <a:pPr>
              <a:buNone/>
            </a:pPr>
            <a:r>
              <a:rPr lang="en-US" dirty="0" smtClean="0"/>
              <a:t>	</a:t>
            </a:r>
            <a:r>
              <a:rPr lang="en-US" dirty="0" smtClean="0">
                <a:hlinkClick r:id="rId2"/>
              </a:rPr>
              <a:t>http://www.pbs.org/teacherline/</a:t>
            </a:r>
            <a:endParaRPr lang="en-US" dirty="0" smtClean="0"/>
          </a:p>
          <a:p>
            <a:pPr>
              <a:buFont typeface="Courier New" pitchFamily="49" charset="0"/>
              <a:buChar char="o"/>
            </a:pPr>
            <a:endParaRPr lang="en-US" dirty="0" smtClean="0"/>
          </a:p>
          <a:p>
            <a:pPr>
              <a:buFont typeface="Courier New" pitchFamily="49" charset="0"/>
              <a:buChar char="o"/>
            </a:pPr>
            <a:r>
              <a:rPr lang="en-US" dirty="0" smtClean="0"/>
              <a:t>360 </a:t>
            </a:r>
            <a:r>
              <a:rPr lang="en-US" dirty="0" smtClean="0"/>
              <a:t>Education </a:t>
            </a:r>
            <a:r>
              <a:rPr lang="en-US" dirty="0" smtClean="0"/>
              <a:t>Solutions</a:t>
            </a:r>
            <a:r>
              <a:rPr lang="en-US" dirty="0" smtClean="0">
                <a:hlinkClick r:id="rId3"/>
              </a:rPr>
              <a:t>http</a:t>
            </a:r>
            <a:r>
              <a:rPr lang="en-US" dirty="0" smtClean="0">
                <a:hlinkClick r:id="rId3"/>
              </a:rPr>
              <a:t>://www.360-edu.</a:t>
            </a:r>
            <a:r>
              <a:rPr lang="en-US" dirty="0" smtClean="0">
                <a:hlinkClick r:id="rId3"/>
              </a:rPr>
              <a:t>com professional_development</a:t>
            </a:r>
            <a:r>
              <a:rPr lang="en-US" dirty="0" smtClean="0">
                <a:hlinkClick r:id="rId3"/>
              </a:rPr>
              <a:t>.php</a:t>
            </a:r>
            <a:endParaRPr lang="en-US" dirty="0" smtClean="0"/>
          </a:p>
          <a:p>
            <a:pPr>
              <a:buFont typeface="Courier New" pitchFamily="49" charset="0"/>
              <a:buChar char="o"/>
            </a:pPr>
            <a:endParaRPr lang="en-US" dirty="0" smtClean="0"/>
          </a:p>
          <a:p>
            <a:pPr>
              <a:buFont typeface="Courier New" pitchFamily="49" charset="0"/>
              <a:buChar char="o"/>
            </a:pPr>
            <a:r>
              <a:rPr lang="en-US" dirty="0" smtClean="0"/>
              <a:t>Appelbaum </a:t>
            </a:r>
            <a:r>
              <a:rPr lang="en-US" dirty="0" smtClean="0"/>
              <a:t>Training</a:t>
            </a:r>
          </a:p>
          <a:p>
            <a:pPr>
              <a:buNone/>
            </a:pPr>
            <a:r>
              <a:rPr lang="en-US" dirty="0" smtClean="0"/>
              <a:t>	</a:t>
            </a:r>
            <a:r>
              <a:rPr lang="en-US" dirty="0" smtClean="0">
                <a:hlinkClick r:id="rId4"/>
              </a:rPr>
              <a:t>www.atiseminar.org/staffdevelopmenttopics</a:t>
            </a:r>
            <a:endParaRPr lang="en-US" dirty="0" smtClean="0"/>
          </a:p>
          <a:p>
            <a:pPr>
              <a:buFont typeface="Courier New" pitchFamily="49" charset="0"/>
              <a:buChar char="o"/>
            </a:pPr>
            <a:endParaRPr lang="en-US" dirty="0" smtClean="0"/>
          </a:p>
          <a:p>
            <a:pPr>
              <a:buFont typeface="Courier New" pitchFamily="49" charset="0"/>
              <a:buChar char="o"/>
            </a:pPr>
            <a:r>
              <a:rPr lang="en-US" dirty="0" smtClean="0"/>
              <a:t>Staff </a:t>
            </a:r>
            <a:r>
              <a:rPr lang="en-US" dirty="0" smtClean="0"/>
              <a:t>Development for Educators</a:t>
            </a:r>
          </a:p>
          <a:p>
            <a:pPr>
              <a:buNone/>
            </a:pPr>
            <a:r>
              <a:rPr lang="en-US" dirty="0" smtClean="0"/>
              <a:t>	</a:t>
            </a:r>
            <a:r>
              <a:rPr lang="en-US" dirty="0" smtClean="0">
                <a:hlinkClick r:id="rId5"/>
              </a:rPr>
              <a:t>http://www.sde.com/</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CAREER END WIKISPACE</a:t>
            </a:r>
            <a:endParaRPr lang="en-US" dirty="0"/>
          </a:p>
        </p:txBody>
      </p:sp>
      <p:sp>
        <p:nvSpPr>
          <p:cNvPr id="3" name="Content Placeholder 2"/>
          <p:cNvSpPr>
            <a:spLocks noGrp="1"/>
          </p:cNvSpPr>
          <p:nvPr>
            <p:ph sz="quarter" idx="1"/>
          </p:nvPr>
        </p:nvSpPr>
        <p:spPr/>
        <p:txBody>
          <a:bodyPr/>
          <a:lstStyle/>
          <a:p>
            <a:r>
              <a:rPr lang="en-US" dirty="0" smtClean="0">
                <a:hlinkClick r:id="rId2"/>
              </a:rPr>
              <a:t>http://careerendresources.wikispaces.com</a:t>
            </a:r>
            <a:r>
              <a:rPr lang="en-US" dirty="0" smtClean="0">
                <a:hlinkClick r:id="rId2"/>
              </a:rPr>
              <a:t>/</a:t>
            </a:r>
            <a:endParaRPr lang="en-US" dirty="0" smtClean="0"/>
          </a:p>
          <a:p>
            <a:pPr>
              <a:buNone/>
            </a:pPr>
            <a:endParaRPr lang="en-US" dirty="0"/>
          </a:p>
        </p:txBody>
      </p:sp>
      <p:pic>
        <p:nvPicPr>
          <p:cNvPr id="4" name="Picture 3" descr="j04383951.jpg"/>
          <p:cNvPicPr>
            <a:picLocks noChangeAspect="1"/>
          </p:cNvPicPr>
          <p:nvPr/>
        </p:nvPicPr>
        <p:blipFill>
          <a:blip r:embed="rId3"/>
          <a:stretch>
            <a:fillRect/>
          </a:stretch>
        </p:blipFill>
        <p:spPr>
          <a:xfrm>
            <a:off x="2208212" y="2209800"/>
            <a:ext cx="4040187" cy="46482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sz="quarter" idx="1"/>
          </p:nvPr>
        </p:nvSpPr>
        <p:spPr/>
        <p:txBody>
          <a:bodyPr>
            <a:normAutofit fontScale="92500" lnSpcReduction="20000"/>
          </a:bodyPr>
          <a:lstStyle/>
          <a:p>
            <a:pPr>
              <a:buNone/>
            </a:pPr>
            <a:r>
              <a:rPr lang="en-US" dirty="0" smtClean="0"/>
              <a:t>Bland, C.J. &amp; Bergquist, W.H. (1997).  The vitality of senior faculty members. Snow on the roof – Fire in the furnace.  </a:t>
            </a:r>
            <a:r>
              <a:rPr lang="en-US" i="1" dirty="0" smtClean="0"/>
              <a:t>Eric Digests.</a:t>
            </a:r>
            <a:r>
              <a:rPr lang="en-US" dirty="0" smtClean="0"/>
              <a:t>  ED415733.</a:t>
            </a:r>
          </a:p>
          <a:p>
            <a:pPr>
              <a:buNone/>
            </a:pPr>
            <a:r>
              <a:rPr lang="en-US" dirty="0" smtClean="0"/>
              <a:t>Burden, P.R.  (1982, February).  </a:t>
            </a:r>
            <a:r>
              <a:rPr lang="en-US" i="1" dirty="0" smtClean="0"/>
              <a:t>Developmental supervision: Reducing teacher stress at different career stages.  </a:t>
            </a:r>
            <a:r>
              <a:rPr lang="en-US" dirty="0" smtClean="0"/>
              <a:t>Paper presented at the Annual Meeting of the Associates of Teacher Educators, Phoenix, AZ.  </a:t>
            </a:r>
          </a:p>
          <a:p>
            <a:pPr>
              <a:buNone/>
            </a:pPr>
            <a:r>
              <a:rPr lang="en-US" dirty="0" smtClean="0"/>
              <a:t>Compton, C.M. (2010).  What teachers want.  </a:t>
            </a:r>
            <a:r>
              <a:rPr lang="en-US" i="1" dirty="0" smtClean="0"/>
              <a:t>Journal of Staff Development, 31</a:t>
            </a:r>
            <a:r>
              <a:rPr lang="en-US" dirty="0" smtClean="0"/>
              <a:t>(4), 52 – 55.</a:t>
            </a:r>
          </a:p>
          <a:p>
            <a:pPr>
              <a:buNone/>
            </a:pPr>
            <a:r>
              <a:rPr lang="en-US" dirty="0" smtClean="0"/>
              <a:t>Fessler, R. (1995).  Dynamics of teacher career stages.  In T.R. Guskey &amp; M. Huberman (Eds.).  </a:t>
            </a:r>
            <a:r>
              <a:rPr lang="en-US" i="1" dirty="0" smtClean="0"/>
              <a:t>Professional development in education: New paradigms and practices. (pp. 171 – 192). </a:t>
            </a:r>
            <a:r>
              <a:rPr lang="en-US" dirty="0" smtClean="0"/>
              <a:t>New York:  Teachers College Press.</a:t>
            </a:r>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r>
              <a:rPr lang="en-US" dirty="0" smtClean="0"/>
              <a:t> continued</a:t>
            </a:r>
            <a:endParaRPr lang="en-US" dirty="0"/>
          </a:p>
        </p:txBody>
      </p:sp>
      <p:sp>
        <p:nvSpPr>
          <p:cNvPr id="3" name="Content Placeholder 2"/>
          <p:cNvSpPr>
            <a:spLocks noGrp="1"/>
          </p:cNvSpPr>
          <p:nvPr>
            <p:ph sz="quarter" idx="1"/>
          </p:nvPr>
        </p:nvSpPr>
        <p:spPr/>
        <p:txBody>
          <a:bodyPr>
            <a:normAutofit lnSpcReduction="10000"/>
          </a:bodyPr>
          <a:lstStyle/>
          <a:p>
            <a:pPr>
              <a:buNone/>
            </a:pPr>
            <a:r>
              <a:rPr lang="en-US" dirty="0" smtClean="0"/>
              <a:t>Sandberg, K.  (March 16, 2001).  Senior professors, too, sometimes need a helping hand.  </a:t>
            </a:r>
            <a:r>
              <a:rPr lang="en-US" i="1" dirty="0" smtClean="0"/>
              <a:t>Chronicle of Higher Education,47</a:t>
            </a:r>
            <a:r>
              <a:rPr lang="en-US" dirty="0" smtClean="0"/>
              <a:t>(27).</a:t>
            </a:r>
            <a:r>
              <a:rPr lang="en-US" i="1" dirty="0" smtClean="0"/>
              <a:t>  </a:t>
            </a:r>
            <a:r>
              <a:rPr lang="en-US" dirty="0" smtClean="0"/>
              <a:t>Retrieved from:  </a:t>
            </a:r>
            <a:r>
              <a:rPr lang="en-US" dirty="0" smtClean="0">
                <a:hlinkClick r:id="rId2"/>
              </a:rPr>
              <a:t>http://chronicle.com/weekly/v47/i27/27b01401.htm</a:t>
            </a:r>
            <a:endParaRPr lang="en-US" dirty="0" smtClean="0"/>
          </a:p>
          <a:p>
            <a:pPr>
              <a:buNone/>
            </a:pPr>
            <a:r>
              <a:rPr lang="en-US" dirty="0" smtClean="0"/>
              <a:t>Seldin, P. (2006).  Tailoring faculty development programs to faculty career stages.  In S. Chadwick Blossey &amp; D. R. Robertson (Eds.).  </a:t>
            </a:r>
            <a:r>
              <a:rPr lang="en-US" i="1" dirty="0" smtClean="0"/>
              <a:t>To Improve the Academy, 24,</a:t>
            </a:r>
            <a:r>
              <a:rPr lang="en-US" dirty="0" smtClean="0"/>
              <a:t>pp. 137 – 146, Bolton, MA:  Ander Publishing.</a:t>
            </a:r>
          </a:p>
          <a:p>
            <a:pPr>
              <a:buNone/>
            </a:pPr>
            <a:r>
              <a:rPr lang="en-US" dirty="0" smtClean="0"/>
              <a:t>Steffy, B.E. &amp; Wolfe, M.P.  (2001).  A life-cycle model for career teachers.  </a:t>
            </a:r>
            <a:r>
              <a:rPr lang="en-US" i="1" dirty="0" smtClean="0"/>
              <a:t>Kappa Delta Pi Record, 38</a:t>
            </a:r>
            <a:r>
              <a:rPr lang="en-US" dirty="0" smtClean="0"/>
              <a:t>(1), 16 – 19).</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research </a:t>
            </a:r>
            <a:br>
              <a:rPr lang="en-US" dirty="0" smtClean="0"/>
            </a:br>
            <a:r>
              <a:rPr lang="en-US" dirty="0" smtClean="0"/>
              <a:t>from our class readings</a:t>
            </a:r>
            <a:endParaRPr lang="en-US" dirty="0"/>
          </a:p>
        </p:txBody>
      </p:sp>
      <p:sp>
        <p:nvSpPr>
          <p:cNvPr id="3" name="Content Placeholder 2"/>
          <p:cNvSpPr>
            <a:spLocks noGrp="1"/>
          </p:cNvSpPr>
          <p:nvPr>
            <p:ph sz="quarter" idx="1"/>
          </p:nvPr>
        </p:nvSpPr>
        <p:spPr/>
        <p:txBody>
          <a:bodyPr/>
          <a:lstStyle/>
          <a:p>
            <a:r>
              <a:rPr lang="en-US" dirty="0" smtClean="0"/>
              <a:t>Fessler (1995)</a:t>
            </a:r>
          </a:p>
          <a:p>
            <a:pPr>
              <a:buNone/>
            </a:pPr>
            <a:r>
              <a:rPr lang="en-US" dirty="0" smtClean="0"/>
              <a:t>The Teacher Career Cycle Model contains 8 stages.</a:t>
            </a:r>
          </a:p>
          <a:p>
            <a:pPr>
              <a:buNone/>
            </a:pPr>
            <a:r>
              <a:rPr lang="en-US" dirty="0" smtClean="0"/>
              <a:t>We do not proceed through the stages linearly.  It is an ebb and flow influenced by environmental, personal, and organizational factors.</a:t>
            </a:r>
          </a:p>
          <a:p>
            <a:pPr>
              <a:buNone/>
            </a:pPr>
            <a:r>
              <a:rPr lang="en-US" dirty="0" smtClean="0"/>
              <a:t>This could be a pleasant time or a bitter one.</a:t>
            </a:r>
          </a:p>
          <a:p>
            <a:pPr>
              <a:buNone/>
            </a:pPr>
            <a:r>
              <a:rPr lang="en-US" dirty="0" smtClean="0"/>
              <a:t>Schools need to explore the link between a teacher’s career stage and professional development. </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research</a:t>
            </a:r>
            <a:br>
              <a:rPr lang="en-US" dirty="0" smtClean="0"/>
            </a:br>
            <a:r>
              <a:rPr lang="en-US" dirty="0" smtClean="0"/>
              <a:t>from our class readings</a:t>
            </a:r>
            <a:endParaRPr lang="en-US" dirty="0"/>
          </a:p>
        </p:txBody>
      </p:sp>
      <p:sp>
        <p:nvSpPr>
          <p:cNvPr id="3" name="Content Placeholder 2"/>
          <p:cNvSpPr>
            <a:spLocks noGrp="1"/>
          </p:cNvSpPr>
          <p:nvPr>
            <p:ph sz="quarter" idx="1"/>
          </p:nvPr>
        </p:nvSpPr>
        <p:spPr/>
        <p:txBody>
          <a:bodyPr/>
          <a:lstStyle/>
          <a:p>
            <a:r>
              <a:rPr lang="en-US" dirty="0" smtClean="0"/>
              <a:t>Sandberg (2001)</a:t>
            </a:r>
          </a:p>
          <a:p>
            <a:pPr>
              <a:buNone/>
            </a:pPr>
            <a:r>
              <a:rPr lang="en-US" dirty="0" smtClean="0"/>
              <a:t>It is critical that senior scholars feel needed and rewarded.  They need to remain involved in teaching, research, and service.  Unfortunately, institutions do not always recognize their unique needs.</a:t>
            </a:r>
          </a:p>
          <a:p>
            <a:pPr>
              <a:buNone/>
            </a:pPr>
            <a:r>
              <a:rPr lang="en-US" dirty="0" smtClean="0"/>
              <a:t>So, seniors, here are a few suggestions of what YOU can do for yourself:</a:t>
            </a:r>
          </a:p>
          <a:p>
            <a:pPr>
              <a:buFont typeface="Arial" pitchFamily="34" charset="0"/>
              <a:buChar char="•"/>
            </a:pPr>
            <a:r>
              <a:rPr lang="en-US" dirty="0" smtClean="0"/>
              <a:t>Don’t isolate yourself.  Be honest about your needs.</a:t>
            </a:r>
          </a:p>
          <a:p>
            <a:pPr>
              <a:buFont typeface="Arial" pitchFamily="34" charset="0"/>
              <a:buChar char="•"/>
            </a:pPr>
            <a:r>
              <a:rPr lang="en-US" dirty="0" smtClean="0"/>
              <a:t>Switch your workload.  Teach something you have not taught before.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Sandberg continued</a:t>
            </a:r>
            <a:endParaRPr lang="en-US" dirty="0"/>
          </a:p>
        </p:txBody>
      </p:sp>
      <p:sp>
        <p:nvSpPr>
          <p:cNvPr id="3" name="Content Placeholder 2"/>
          <p:cNvSpPr>
            <a:spLocks noGrp="1"/>
          </p:cNvSpPr>
          <p:nvPr>
            <p:ph sz="quarter" idx="1"/>
          </p:nvPr>
        </p:nvSpPr>
        <p:spPr/>
        <p:txBody>
          <a:bodyPr/>
          <a:lstStyle/>
          <a:p>
            <a:pPr>
              <a:buFont typeface="Arial" pitchFamily="34" charset="0"/>
              <a:buChar char="•"/>
            </a:pPr>
            <a:r>
              <a:rPr lang="en-US" dirty="0" smtClean="0"/>
              <a:t>Attend a different professional conference for you.</a:t>
            </a:r>
          </a:p>
          <a:p>
            <a:pPr>
              <a:buFont typeface="Arial" pitchFamily="34" charset="0"/>
              <a:buChar char="•"/>
            </a:pPr>
            <a:r>
              <a:rPr lang="en-US" dirty="0" smtClean="0"/>
              <a:t>Start a research project.</a:t>
            </a:r>
          </a:p>
          <a:p>
            <a:pPr>
              <a:buFont typeface="Arial" pitchFamily="34" charset="0"/>
              <a:buChar char="•"/>
            </a:pPr>
            <a:r>
              <a:rPr lang="en-US" dirty="0" smtClean="0"/>
              <a:t>Incorporate the community into your courses.</a:t>
            </a:r>
          </a:p>
          <a:p>
            <a:pPr>
              <a:buFont typeface="Arial" pitchFamily="34" charset="0"/>
              <a:buChar char="•"/>
            </a:pPr>
            <a:r>
              <a:rPr lang="en-US" dirty="0" smtClean="0"/>
              <a:t>Do something different in the summer.</a:t>
            </a:r>
          </a:p>
          <a:p>
            <a:pPr>
              <a:buFont typeface="Arial" pitchFamily="34" charset="0"/>
              <a:buChar char="•"/>
            </a:pPr>
            <a:r>
              <a:rPr lang="en-US" dirty="0" smtClean="0"/>
              <a:t>Do something outside of your field.</a:t>
            </a:r>
          </a:p>
          <a:p>
            <a:pPr>
              <a:buFont typeface="Arial" pitchFamily="34" charset="0"/>
              <a:buChar char="•"/>
            </a:pPr>
            <a:r>
              <a:rPr lang="en-US" dirty="0" smtClean="0"/>
              <a:t>Work with close colleagues.</a:t>
            </a:r>
          </a:p>
          <a:p>
            <a:pPr>
              <a:buFont typeface="Arial" pitchFamily="34" charset="0"/>
              <a:buChar char="•"/>
            </a:pPr>
            <a:r>
              <a:rPr lang="en-US" dirty="0" smtClean="0"/>
              <a:t>Redecorate your office.</a:t>
            </a:r>
          </a:p>
          <a:p>
            <a:pPr>
              <a:buFont typeface="Arial" pitchFamily="34" charset="0"/>
              <a:buChar char="•"/>
            </a:pPr>
            <a:r>
              <a:rPr lang="en-US" dirty="0" smtClean="0"/>
              <a:t>Be a mentor or friend to other senior colleagues.</a:t>
            </a:r>
          </a:p>
          <a:p>
            <a:pPr>
              <a:buFont typeface="Arial" pitchFamily="34" charset="0"/>
              <a:buChar char="•"/>
            </a:pPr>
            <a:r>
              <a:rPr lang="en-US" dirty="0" smtClean="0"/>
              <a:t>Catch yourself before you criticize.</a:t>
            </a:r>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Sandberg continued</a:t>
            </a:r>
            <a:endParaRPr lang="en-US" dirty="0"/>
          </a:p>
        </p:txBody>
      </p:sp>
      <p:sp>
        <p:nvSpPr>
          <p:cNvPr id="3" name="Content Placeholder 2"/>
          <p:cNvSpPr>
            <a:spLocks noGrp="1"/>
          </p:cNvSpPr>
          <p:nvPr>
            <p:ph sz="quarter" idx="1"/>
          </p:nvPr>
        </p:nvSpPr>
        <p:spPr/>
        <p:txBody>
          <a:bodyPr/>
          <a:lstStyle/>
          <a:p>
            <a:r>
              <a:rPr lang="en-US" dirty="0" smtClean="0"/>
              <a:t>What those who are not there yet can do to help those more senior members:</a:t>
            </a:r>
          </a:p>
          <a:p>
            <a:pPr>
              <a:buFont typeface="Arial" pitchFamily="34" charset="0"/>
              <a:buChar char="•"/>
            </a:pPr>
            <a:r>
              <a:rPr lang="en-US" dirty="0" smtClean="0"/>
              <a:t>Realize</a:t>
            </a:r>
            <a:r>
              <a:rPr lang="en-US" dirty="0" smtClean="0"/>
              <a:t> that </a:t>
            </a:r>
            <a:r>
              <a:rPr lang="en-US" dirty="0" smtClean="0"/>
              <a:t>the senior’s </a:t>
            </a:r>
            <a:r>
              <a:rPr lang="en-US" dirty="0" smtClean="0"/>
              <a:t>concerns </a:t>
            </a:r>
            <a:r>
              <a:rPr lang="en-US" dirty="0" smtClean="0"/>
              <a:t>and </a:t>
            </a:r>
            <a:r>
              <a:rPr lang="en-US" dirty="0" smtClean="0"/>
              <a:t>perspective have </a:t>
            </a:r>
            <a:r>
              <a:rPr lang="en-US" dirty="0" smtClean="0"/>
              <a:t>shifted.</a:t>
            </a:r>
          </a:p>
          <a:p>
            <a:pPr>
              <a:buFont typeface="Arial" pitchFamily="34" charset="0"/>
              <a:buChar char="•"/>
            </a:pPr>
            <a:r>
              <a:rPr lang="en-US" dirty="0" smtClean="0"/>
              <a:t>Realize that the senior may not have it together all the time.</a:t>
            </a:r>
          </a:p>
          <a:p>
            <a:pPr>
              <a:buFont typeface="Arial" pitchFamily="34" charset="0"/>
              <a:buChar char="•"/>
            </a:pPr>
            <a:r>
              <a:rPr lang="en-US" dirty="0" smtClean="0"/>
              <a:t>Ask them for advice or praise their accomplishments.</a:t>
            </a: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research</a:t>
            </a:r>
            <a:br>
              <a:rPr lang="en-US" dirty="0" smtClean="0"/>
            </a:br>
            <a:r>
              <a:rPr lang="en-US" dirty="0" smtClean="0"/>
              <a:t>from our class readings</a:t>
            </a:r>
            <a:endParaRPr lang="en-US" dirty="0"/>
          </a:p>
        </p:txBody>
      </p:sp>
      <p:sp>
        <p:nvSpPr>
          <p:cNvPr id="3" name="Content Placeholder 2"/>
          <p:cNvSpPr>
            <a:spLocks noGrp="1"/>
          </p:cNvSpPr>
          <p:nvPr>
            <p:ph sz="quarter" idx="1"/>
          </p:nvPr>
        </p:nvSpPr>
        <p:spPr/>
        <p:txBody>
          <a:bodyPr/>
          <a:lstStyle/>
          <a:p>
            <a:r>
              <a:rPr lang="en-US" dirty="0" smtClean="0"/>
              <a:t>Seldin (2006)</a:t>
            </a:r>
          </a:p>
          <a:p>
            <a:pPr>
              <a:buNone/>
            </a:pPr>
            <a:r>
              <a:rPr lang="en-US" dirty="0" smtClean="0"/>
              <a:t>These career end folks may feel their influence has diminished.</a:t>
            </a:r>
          </a:p>
          <a:p>
            <a:pPr>
              <a:buNone/>
            </a:pPr>
            <a:r>
              <a:rPr lang="en-US" dirty="0" smtClean="0"/>
              <a:t>They may feel awkward about the age gap between themselves and their colleagues.</a:t>
            </a:r>
          </a:p>
          <a:p>
            <a:pPr>
              <a:buNone/>
            </a:pPr>
            <a:r>
              <a:rPr lang="en-US" dirty="0" smtClean="0"/>
              <a:t>They feel they need to leave behind a meaningful and lasting legacy.</a:t>
            </a:r>
          </a:p>
          <a:p>
            <a:pPr>
              <a:buNone/>
            </a:pPr>
            <a:r>
              <a:rPr lang="en-US" dirty="0" smtClean="0"/>
              <a:t>They are preparing for retirement.  This is uncharted territory for them.</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Seldin continued</a:t>
            </a:r>
            <a:endParaRPr lang="en-US" dirty="0"/>
          </a:p>
        </p:txBody>
      </p:sp>
      <p:sp>
        <p:nvSpPr>
          <p:cNvPr id="3" name="Content Placeholder 2"/>
          <p:cNvSpPr>
            <a:spLocks noGrp="1"/>
          </p:cNvSpPr>
          <p:nvPr>
            <p:ph sz="quarter" idx="1"/>
          </p:nvPr>
        </p:nvSpPr>
        <p:spPr/>
        <p:txBody>
          <a:bodyPr/>
          <a:lstStyle/>
          <a:p>
            <a:r>
              <a:rPr lang="en-US" dirty="0" smtClean="0"/>
              <a:t>What we can offer as professional developers:</a:t>
            </a:r>
          </a:p>
          <a:p>
            <a:pPr>
              <a:buFont typeface="Arial" pitchFamily="34" charset="0"/>
              <a:buChar char="•"/>
            </a:pPr>
            <a:r>
              <a:rPr lang="en-US" dirty="0" smtClean="0"/>
              <a:t>Have them mentor young colleagues.</a:t>
            </a:r>
          </a:p>
          <a:p>
            <a:pPr>
              <a:buFont typeface="Arial" pitchFamily="34" charset="0"/>
              <a:buChar char="•"/>
            </a:pPr>
            <a:r>
              <a:rPr lang="en-US" dirty="0" smtClean="0"/>
              <a:t>Ask them to volunteer time on a fundraising committee, task force, or new faculty orientation.</a:t>
            </a:r>
          </a:p>
          <a:p>
            <a:pPr>
              <a:buFont typeface="Arial" pitchFamily="34" charset="0"/>
              <a:buChar char="•"/>
            </a:pPr>
            <a:r>
              <a:rPr lang="en-US" dirty="0" smtClean="0"/>
              <a:t>Provide opportunities for these senior faculty to meet to discuss financial aspects of retirement.</a:t>
            </a:r>
          </a:p>
          <a:p>
            <a:pPr>
              <a:buFont typeface="Arial" pitchFamily="34" charset="0"/>
              <a:buChar char="•"/>
            </a:pPr>
            <a:r>
              <a:rPr lang="en-US" dirty="0" smtClean="0"/>
              <a:t>Provide psychological support for them so retirement does not find them bored.</a:t>
            </a:r>
          </a:p>
          <a:p>
            <a:pPr>
              <a:buFont typeface="Arial" pitchFamily="34" charset="0"/>
              <a:buChar char="•"/>
            </a:pPr>
            <a:r>
              <a:rPr lang="en-US" dirty="0" smtClean="0"/>
              <a:t>Partner them with those who have already retired.</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research</a:t>
            </a:r>
            <a:br>
              <a:rPr lang="en-US" dirty="0" smtClean="0"/>
            </a:br>
            <a:r>
              <a:rPr lang="en-US" dirty="0" smtClean="0"/>
              <a:t>additional  articles</a:t>
            </a:r>
            <a:endParaRPr lang="en-US" dirty="0"/>
          </a:p>
        </p:txBody>
      </p:sp>
      <p:sp>
        <p:nvSpPr>
          <p:cNvPr id="3" name="Content Placeholder 2"/>
          <p:cNvSpPr>
            <a:spLocks noGrp="1"/>
          </p:cNvSpPr>
          <p:nvPr>
            <p:ph sz="quarter" idx="1"/>
          </p:nvPr>
        </p:nvSpPr>
        <p:spPr/>
        <p:txBody>
          <a:bodyPr/>
          <a:lstStyle/>
          <a:p>
            <a:r>
              <a:rPr lang="en-US" dirty="0" smtClean="0"/>
              <a:t>Compton (2010)</a:t>
            </a:r>
          </a:p>
          <a:p>
            <a:pPr>
              <a:buNone/>
            </a:pPr>
            <a:r>
              <a:rPr lang="en-US" dirty="0" smtClean="0"/>
              <a:t>Those at career end have an interest in:</a:t>
            </a:r>
          </a:p>
          <a:p>
            <a:pPr>
              <a:buFont typeface="Arial" pitchFamily="34" charset="0"/>
              <a:buChar char="•"/>
            </a:pPr>
            <a:r>
              <a:rPr lang="en-US" dirty="0" smtClean="0"/>
              <a:t>Having assistance in locating and selecting materials.</a:t>
            </a:r>
          </a:p>
          <a:p>
            <a:pPr>
              <a:buFont typeface="Arial" pitchFamily="34" charset="0"/>
              <a:buChar char="•"/>
            </a:pPr>
            <a:r>
              <a:rPr lang="en-US" dirty="0" smtClean="0"/>
              <a:t>Influencing school or district policy.</a:t>
            </a:r>
          </a:p>
          <a:p>
            <a:pPr>
              <a:buFont typeface="Arial" pitchFamily="34" charset="0"/>
              <a:buChar char="•"/>
            </a:pPr>
            <a:r>
              <a:rPr lang="en-US" dirty="0" smtClean="0"/>
              <a:t>Leadership.  They would like to deliver formal and informal training sessions for colleagues.</a:t>
            </a:r>
          </a:p>
          <a:p>
            <a:pPr>
              <a:buFont typeface="Arial" pitchFamily="34" charset="0"/>
              <a:buChar char="•"/>
            </a:pPr>
            <a:r>
              <a:rPr lang="en-US" dirty="0" smtClean="0"/>
              <a:t>Writing for publications and presentations.</a:t>
            </a:r>
          </a:p>
          <a:p>
            <a:pPr>
              <a:buFont typeface="Arial" pitchFamily="34" charset="0"/>
              <a:buChar char="•"/>
            </a:pPr>
            <a:r>
              <a:rPr lang="en-US" dirty="0" smtClean="0"/>
              <a:t>Learning about current research and best practices.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930</TotalTime>
  <Words>1993</Words>
  <Application>Microsoft Macintosh PowerPoint</Application>
  <PresentationFormat>On-screen Show (4:3)</PresentationFormat>
  <Paragraphs>176</Paragraphs>
  <Slides>29</Slides>
  <Notes>0</Notes>
  <HiddenSlides>0</HiddenSlides>
  <MMClips>0</MMClips>
  <ScaleCrop>false</ScaleCrop>
  <HeadingPairs>
    <vt:vector size="4" baseType="variant">
      <vt:variant>
        <vt:lpstr>Design Template</vt:lpstr>
      </vt:variant>
      <vt:variant>
        <vt:i4>1</vt:i4>
      </vt:variant>
      <vt:variant>
        <vt:lpstr>Slide Titles</vt:lpstr>
      </vt:variant>
      <vt:variant>
        <vt:i4>29</vt:i4>
      </vt:variant>
    </vt:vector>
  </HeadingPairs>
  <TitlesOfParts>
    <vt:vector size="30" baseType="lpstr">
      <vt:lpstr>Oriel</vt:lpstr>
      <vt:lpstr>FACULTY  WORK-LIFE  RESOURCES  PROJECT CAREER  END </vt:lpstr>
      <vt:lpstr>The Research From Our Class Readings:</vt:lpstr>
      <vt:lpstr>The research  from our class readings</vt:lpstr>
      <vt:lpstr>The research from our class readings</vt:lpstr>
      <vt:lpstr>Sandberg continued</vt:lpstr>
      <vt:lpstr>Sandberg continued</vt:lpstr>
      <vt:lpstr>The research from our class readings</vt:lpstr>
      <vt:lpstr>Seldin continued</vt:lpstr>
      <vt:lpstr>The research additional  articles</vt:lpstr>
      <vt:lpstr>Compton  continued</vt:lpstr>
      <vt:lpstr>The research additional  articles</vt:lpstr>
      <vt:lpstr>Burden  continued</vt:lpstr>
      <vt:lpstr>The  research additional  articles</vt:lpstr>
      <vt:lpstr>Bland &amp; bergquist  continued</vt:lpstr>
      <vt:lpstr>Bland &amp; bergquist  continued</vt:lpstr>
      <vt:lpstr>Interviews: background</vt:lpstr>
      <vt:lpstr>What is your definition of professional development?</vt:lpstr>
      <vt:lpstr>What is your definition of professional development?</vt:lpstr>
      <vt:lpstr>Over your career, what has changed about professional development?</vt:lpstr>
      <vt:lpstr>Over your career, what has changed about professional development?</vt:lpstr>
      <vt:lpstr>Over your career, what has stayed the same about professional development?</vt:lpstr>
      <vt:lpstr>If you were in charge of professional development in your district, how would you like to see it organized or offered?</vt:lpstr>
      <vt:lpstr>If you were in charge of professional development in your district, how would you like to see it organized or offered?</vt:lpstr>
      <vt:lpstr>themes</vt:lpstr>
      <vt:lpstr>Websites for the professional developer</vt:lpstr>
      <vt:lpstr>Websites for professional developers to offer to their teachers</vt:lpstr>
      <vt:lpstr>CAREER END WIKISPACE</vt:lpstr>
      <vt:lpstr>references</vt:lpstr>
      <vt:lpstr>References continued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FACULTY  WORK-LIFE  RESOURCES  PROJECT CAREER  END</dc:title>
  <dc:creator>DASD</dc:creator>
  <cp:lastModifiedBy>UMASD</cp:lastModifiedBy>
  <cp:revision>22</cp:revision>
  <dcterms:created xsi:type="dcterms:W3CDTF">2011-06-17T14:33:07Z</dcterms:created>
  <dcterms:modified xsi:type="dcterms:W3CDTF">2011-06-18T04:05:08Z</dcterms:modified>
</cp:coreProperties>
</file>